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4" r:id="rId10"/>
    <p:sldId id="263" r:id="rId11"/>
    <p:sldId id="268" r:id="rId12"/>
    <p:sldId id="270" r:id="rId13"/>
    <p:sldId id="271" r:id="rId14"/>
    <p:sldId id="275" r:id="rId15"/>
    <p:sldId id="276" r:id="rId16"/>
    <p:sldId id="267" r:id="rId17"/>
    <p:sldId id="289" r:id="rId18"/>
    <p:sldId id="272" r:id="rId19"/>
    <p:sldId id="280" r:id="rId20"/>
    <p:sldId id="278" r:id="rId21"/>
    <p:sldId id="282" r:id="rId22"/>
    <p:sldId id="279" r:id="rId23"/>
    <p:sldId id="283" r:id="rId24"/>
    <p:sldId id="277" r:id="rId25"/>
    <p:sldId id="281" r:id="rId26"/>
    <p:sldId id="273" r:id="rId27"/>
    <p:sldId id="284" r:id="rId28"/>
    <p:sldId id="285" r:id="rId29"/>
    <p:sldId id="287" r:id="rId30"/>
    <p:sldId id="288" r:id="rId31"/>
    <p:sldId id="286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29412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16-01-20T13:58:51.97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6BCEF4-C6DB-48A8-B13A-BB7B698838AF}" emma:medium="tactile" emma:mode="ink">
          <msink:context xmlns:msink="http://schemas.microsoft.com/ink/2010/main" type="inkDrawing" rotatedBoundingBox="21909,17771 22253,8247 24340,8322 23996,17846" shapeName="Other"/>
        </emma:interpretation>
      </emma:emma>
    </inkml:annotationXML>
    <inkml:trace contextRef="#ctx0" brushRef="#br0">140 0 0,'24'0'78,"162"70"-62,-93-46-16,0 22 15,1 1-15,-25-1 16,25 24-16,-1-23 15,-23-1-15,0 1 16,0 0-16,-24 23 16,1-1-16,-1-22 15,-46-24-15,47 94 16,-47-47 0,23 0-16,1 0 15,-1 0-15,-23 23 16,0-23-16,0 23 15,23-23-15,-23 23 16,0-23-16,0 0 16,0 0-16,0 0 15,0 0-15,0 23 16,0-23-16,0 23 16,0 0-16,-23 94 15,23-94-15,-23-23 16,23 0-16,0-1 15,0 25-15,0-48 16,0 1-16,0 23 0,0-24 31,0 1-31,-24 0 16,24 22-16,0 25 16,0-48-16,-23 48 15,23-1-15,0-23 16,0 69-16,0-69 15,0-23-15,0 0 0,0-1 16,0 1-16,0-24 16,0 24-16,23-1 15,1-22-15,-1 22 16,24 1-16,-24-24 16,23 24-16,24-1 15,-23 1 1,23 0-16,0-24 15,-24 0-15,71 47 16,-94-70-16,1 0 16,-1 23-1,23 24 1,-46-24 0,24 1-16,-24 45 0,23-45 15,-23 22-15,0 1 16,0 23-16,0 0 31,-23 0-31,-24 46 0,24-69 16,-47 69-16,47-69 31,-24-24-31,24 24 16,-1-47-16,-22 23 15,-1 0-15,1-23 16,22 24-16,-22-24 15,22 0-15,1 0 16,23 23-16,-23 0 16,-1-23-16,1 24 15,-47 46-15,24-47 16,22 0-16,24 0 16,-23 1-16,23 22 15,-23-22-15,23 22 16,0 1-16,0 23 31,0 23-31,23 0 0,0 0 16,24 1-1,-24-1-15,24-23 16,-24 23-16,0-23 0,1 23 16,-1 47-16,0-70 15,-23 23-15,0-46 16,0 46-16,0-23 15,0 23-15,0 0 16,0 0-16,0 1 16,0-1-16,-23 0 15,0 0-15,23-23 16,-24 23-16,1-46 16,23 46-16,-23-46 0,-24 69 15,24-69 1,0 23-16,-1-24 31,1-46-31,0 47 16,23-24-16,-24-23 15,-22 24-15,23-1 16,-24 0-16,24 24 16,-24-24-16,24 24 15,-24-1-15,1 1 16,22 23-16,1-24 15,-24 48-15,24-48 16,0-22-16,-1 22 16,1-22-16,0 22 0,-24 1 15,24-24 1,-24 24-16,1-1 16,-1 1-16,24-24 15,-24-23-15,24 0 16,0 0-16,-1 0 15,-22 0 1,22 0-16,-69 0 16,47 0-1,-71 0-15,70 0 16,47-46 15,0-1-31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29412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16-01-20T13:59:25.891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1B397F-861D-4599-9770-5E14BB054E55}" emma:medium="tactile" emma:mode="ink">
          <msink:context xmlns:msink="http://schemas.microsoft.com/ink/2010/main" type="writingRegion" rotatedBoundingBox="25509,4869 33725,6608 31825,15583 23609,13844"/>
        </emma:interpretation>
      </emma:emma>
    </inkml:annotationXML>
    <inkml:traceGroup>
      <inkml:annotationXML>
        <emma:emma xmlns:emma="http://www.w3.org/2003/04/emma" version="1.0">
          <emma:interpretation id="{F6C38203-5C66-42DD-B534-FD69BF054CC2}" emma:medium="tactile" emma:mode="ink">
            <msink:context xmlns:msink="http://schemas.microsoft.com/ink/2010/main" type="paragraph" rotatedBoundingBox="25251,5538 30365,5807 30257,7873 25142,76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3F1BC1-E867-4270-A724-562C60903E53}" emma:medium="tactile" emma:mode="ink">
              <msink:context xmlns:msink="http://schemas.microsoft.com/ink/2010/main" type="line" rotatedBoundingBox="25251,5538 30365,5807 30257,7873 25142,7605"/>
            </emma:interpretation>
          </emma:emma>
        </inkml:annotationXML>
        <inkml:traceGroup>
          <inkml:annotationXML>
            <emma:emma xmlns:emma="http://www.w3.org/2003/04/emma" version="1.0">
              <emma:interpretation id="{EC6EDD74-C9BB-45F3-B784-827CBD1C8873}" emma:medium="tactile" emma:mode="ink">
                <msink:context xmlns:msink="http://schemas.microsoft.com/ink/2010/main" type="inkWord" rotatedBoundingBox="25213,6268 27375,6381 27314,7550 25151,7437"/>
              </emma:interpretation>
              <emma:one-of disjunction-type="recognition" id="oneOf0">
                <emma:interpretation id="interp0" emma:lang="" emma:confidence="1">
                  <emma:literal/>
                </emma:interpretation>
              </emma:one-of>
            </emma:emma>
          </inkml:annotationXML>
          <inkml:trace contextRef="#ctx0" brushRef="#br0">-373-6106 0,'47'23'62,"-1"-23"-46,71 24-16,-70-1 15,-1-23-15,1 23 16,-24 1-16,24-1 16,23 24-16,-24-1 15,-23 1-15,24-1 16,-24 1-16,1 0 15,-1-24-15,-23 24 16,0-1-16,0 1 16,-23-1-1,-24 48-15,24-48 16,-24 71 0,47-71-16,-23 1 15,0-24-15,-1 1 16,-22-1-16,22-23 15,1 0 1,0 0-16,-1 0 16,1 0-1,0 0 1,0 0 15,23-23-31,23-1 16,23 24-16,1 0 15</inkml:trace>
          <inkml:trace contextRef="#ctx0" brushRef="#br0" timeOffset="577.9174">676-6036 0,'0'23'15,"0"1"32,46-1-47,-22 0 16,-1 1-16,0-1 16,24 24-16</inkml:trace>
          <inkml:trace contextRef="#ctx0" brushRef="#br0" timeOffset="325.458">722-5290 0,'24'70'16,"-24"-47"-16,0 0 0,23 24 16,-23 0-16,0 22 15,0-45-15,0 22 16,0-69 46,0 0-46,0-24-16,0 1 16</inkml:trace>
          <inkml:trace contextRef="#ctx0" brushRef="#br0" timeOffset="1133.8309">1119-5430 0,'0'47'15,"0"22"-15,0-22 16,0 0-16,0-1 0,0 1 16,0 23-16,0-24 15,0 1-15,0 0 16,23-24-16,-23-70 94,46-69-79,1 46-15,23 0 16,-23 23-16,-1 24 16,-22 0-16,-1 23 15,0 0 1,0 0-16,1 23 15,22-23-15,-22 23 16,22 1-16</inkml:trace>
          <inkml:trace contextRef="#ctx0" brushRef="#br0" timeOffset="-620.7548">-489-6152 0,'0'23'15,"23"23"-15,-23-22 16,23 22-16,1 24 16,22 117-16,-23-71 15,-23 1-15,24-24 16,-1-23-16,-23 23 15,0-46-15,0-1 0,0-22 16,-23-24 47,23-47-48,0 0 1,0-23-1,0 1-15,0 22 16</inkml:trace>
        </inkml:traceGroup>
        <inkml:traceGroup>
          <inkml:annotationXML>
            <emma:emma xmlns:emma="http://www.w3.org/2003/04/emma" version="1.0">
              <emma:interpretation id="{D9B6F823-D913-45DA-878E-E0EB3F33E00C}" emma:medium="tactile" emma:mode="ink">
                <msink:context xmlns:msink="http://schemas.microsoft.com/ink/2010/main" type="inkWord" rotatedBoundingBox="27566,5660 30365,5807 30257,7873 27457,7726"/>
              </emma:interpretation>
              <emma:one-of disjunction-type="recognition" id="oneOf1">
                <emma:interpretation id="interp1" emma:lang="" emma:confidence="0">
                  <emma:literal>cut</emma:literal>
                </emma:interpretation>
                <emma:interpretation id="interp2" emma:lang="" emma:confidence="0">
                  <emma:literal>act</emma:literal>
                </emma:interpretation>
                <emma:interpretation id="interp3" emma:lang="" emma:confidence="0">
                  <emma:literal>at</emma:literal>
                </emma:interpretation>
                <emma:interpretation id="interp4" emma:lang="" emma:confidence="0">
                  <emma:literal>ect</emma:literal>
                </emma:interpretation>
                <emma:interpretation id="interp5" emma:lang="" emma:confidence="0">
                  <emma:literal>cot</emma:literal>
                </emma:interpretation>
              </emma:one-of>
            </emma:emma>
          </inkml:annotationXML>
          <inkml:trace contextRef="#ctx0" brushRef="#br0" timeOffset="1635.1385">2074-4964 0,'23'0'0,"1"-47"16,22 24-1,-23-23-15,1-1 16,22 0-16,-22 1 15,-1-1-15,0 24 16,-23-1-16,0 1 16,0 0-16,0 0 0,-23-1 31,0 24-31,-1-23 16,1 23-16,-24 0 15,24 0 1,-93 0-16,69 23 15,0 1-15,24-1 16,-23 47-16,22-24 16,-22 48-16,22-24 15,1 23-15,23-23 16,0 0-16,0-24 16,47 24-16,-24-70 15,24 23-15,-1 1 16,47-24-16,-23 0 15,-23 0-15,23-24 16</inkml:trace>
          <inkml:trace contextRef="#ctx0" brushRef="#br0" timeOffset="2115.0924">3146-5244 0,'-70'0'0,"47"0"16,-24 0-16,24 0 31,-1 0-31,-22 24 0,23 22 16,-1-22-16,1 22 16,23-22-16,-23 69 15,23-47-15,0 48 16,0-25-16,23-22 15,24-24-15,-24 1 16,0-24-16,24 0 0,-1 0 16,1 0-16,23-24 15,-23 24-15,22-70 32,-22 24-32,0-1 15,-1 1-15,-22-24 16,45 0-16,-22-23 15,0 23-15</inkml:trace>
          <inkml:trace contextRef="#ctx0" brushRef="#br0" timeOffset="2743.9241">3728-5570 0,'47'23'16,"0"24"-16,23 0 16,23-24-16,0-23 15,0 0-15,0-23 16,24-24-16,-24-23 0,0 24 15,-46-1-15</inkml:trace>
          <inkml:trace contextRef="#ctx0" brushRef="#br0" timeOffset="2524.0379">4101-6642 0,'0'93'15,"24"-46"-15,-24 46 16,0 0-16,0 164 15,0-117-15,23-1 16,-23 1-16,0-23 16,0 23-16,0-24 15,0-23 1,0 1-16,0-1 16,-23 0-16,23 0 15,0-23-15,-24-70 31,24-47-15,-46-69-16</inkml:trace>
        </inkml:traceGroup>
      </inkml:traceGroup>
    </inkml:traceGroup>
    <inkml:traceGroup>
      <inkml:annotationXML>
        <emma:emma xmlns:emma="http://www.w3.org/2003/04/emma" version="1.0">
          <emma:interpretation id="{74520600-1DFC-478B-A797-D4CA72BCB61A}" emma:medium="tactile" emma:mode="ink">
            <msink:context xmlns:msink="http://schemas.microsoft.com/ink/2010/main" type="paragraph" rotatedBoundingBox="25908,11538 32391,12910 31825,15583 25342,142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FE587B4-6709-4BD1-A8E0-5137E2355388}" emma:medium="tactile" emma:mode="ink">
              <msink:context xmlns:msink="http://schemas.microsoft.com/ink/2010/main" type="line" rotatedBoundingBox="25908,11538 32391,12910 31825,15583 25342,14211"/>
            </emma:interpretation>
          </emma:emma>
        </inkml:annotationXML>
        <inkml:traceGroup>
          <inkml:annotationXML>
            <emma:emma xmlns:emma="http://www.w3.org/2003/04/emma" version="1.0">
              <emma:interpretation id="{019CE3CD-1C2B-4E01-97C4-109F6DF0E06E}" emma:medium="tactile" emma:mode="ink">
                <msink:context xmlns:msink="http://schemas.microsoft.com/ink/2010/main" type="inkWord" rotatedBoundingBox="25743,12315 28468,12892 28269,13830 25545,13253"/>
              </emma:interpretation>
              <emma:one-of disjunction-type="recognition" id="oneOf2">
                <emma:interpretation id="interp6" emma:lang="" emma:confidence="1">
                  <emma:literal/>
                </emma:interpretation>
              </emma:one-of>
            </emma:emma>
          </inkml:annotationXML>
          <inkml:trace contextRef="#ctx0" brushRef="#br1" timeOffset="-21702.1931">1165 699 0,'-23'0'0,"0"0"16,-24 0-16,24 0 16,-1 0-16,-22 23 15,22 0-15,24 1 16,-23-1-16,23 0 15,0 0-15,0 24 16,47 46-16,-1-46 16,71 23-16,-71-47 15,-22-23-15,-1 0 16,0 0-16,1 0 16,22-23-16,-46-24 15,24 1-15,-1 22 31,-23-22-31,-23 22 16,23-22 0,-24 46-16,1 0 15,-24-24-15</inkml:trace>
          <inkml:trace contextRef="#ctx0" brushRef="#br1" timeOffset="-21317.6007">1422 815 0,'0'23'47,"0"1"-47,0-1 0,0 0 16,0 24-16,0 0 16,23-24-16,-23 47 15,-23-24-15,23-22 31,23-24 16,23 0-31</inkml:trace>
          <inkml:trace contextRef="#ctx0" brushRef="#br1" timeOffset="-20428.7324">1631 792 0,'0'23'0,"0"0"15,24 1-15,-24-1 16,0 0-16,23 24 0,-23-24 16,0 24-16,23-1 15,-23 1-15,0-24 16,0 1-16,0-1 15,0-46 48,23-24-47,24 24-16,-24-24 15,24 1 1,0-1-16,-24 47 15,0 0-15,24 0 16,-24 23 15,-23 1-31,23 45 16,1-69 0,-24 24-16,23-1 93,0-23-77,1 0-16,-1 0 0,0 0 16,24 0-1,-1-23-15,-22 23 0,22 0 16,-22 0-16,-1 23 15,24 0-15,-24 1 16,0-1-16,0 0 16,-23 1-1,0-1 48,0 0-48,0 0-15,24-23 47,-1-23-47,0 23 16,1-46-16,-1 22 16,-23 1-16</inkml:trace>
          <inkml:trace contextRef="#ctx0" brushRef="#br1" timeOffset="-22166.2525">536 0 0,'-23'0'16,"-1"0"-16,1 0 15,-24 0 1,1 0-16,-1 0 16,-23 0-16,24 0 15,-1 0-15,1 23 16,-1-23-16,47 23 15,-23-23-15,-1 0 32,24 23-17,-23 1-15,23-1 16,0 24 0,0-24-16,23 24 15,1-1-15,22 1 16,24-1-16,0 24 15,47-23-15,-48 23 16,1-24-16,0-22 0,-23 22 16,-24-22-16,-23-1 15,-23-23 17,-70 23-17,46 1-15,-23-24 16,0 23-16,0-23 0,24 0 31,-1 0-31,24 0 16,-24 0-16,24-23 15,0 23-15,23-24 32</inkml:trace>
        </inkml:traceGroup>
        <inkml:traceGroup>
          <inkml:annotationXML>
            <emma:emma xmlns:emma="http://www.w3.org/2003/04/emma" version="1.0">
              <emma:interpretation id="{770101C9-D075-42F1-A9EC-447AD74B6849}" emma:medium="tactile" emma:mode="ink">
                <msink:context xmlns:msink="http://schemas.microsoft.com/ink/2010/main" type="inkWord" rotatedBoundingBox="29048,12203 31254,12670 30763,14989 28557,14522"/>
              </emma:interpretation>
              <emma:one-of disjunction-type="recognition" id="oneOf3">
                <emma:interpretation id="interp7" emma:lang="" emma:confidence="1">
                  <emma:literal/>
                </emma:interpretation>
              </emma:one-of>
            </emma:emma>
          </inkml:annotationXML>
          <inkml:trace contextRef="#ctx0" brushRef="#br1" timeOffset="-19620.0834">3262 978 0,'47'24'15,"23"-1"1,-47-23-16,24 0 15,-1 0-15,1 0 16,-24 0-16,1 0 16,-1 0-16,0 23 0,1 0 15,-1 47-15,23-46 16,-22 46-16,-1-24 16,-23-23-16,0 1 15,0-1 1,-93-23-16,0 0 31,23 0-31,23 0 16,-46-23-16,23 23 15,23-24-15,1 1 16,-1 23-16,1 0 16,22 0-16,-22 0 15,22 0 1,24 23-1,24 1-15,22-24 16</inkml:trace>
          <inkml:trace contextRef="#ctx0" brushRef="#br1" timeOffset="-20102.5558">3076 1071 0,'47'94'15,"-24"-1"-15,24 23 0,-1 24 16,-23 0-16,1 0 16,22 70-16,-22-117 15,-1-47-15,-23 1 16,0-24-16,-23-46 78,-1-24-78,1 24 16,0-47-16</inkml:trace>
          <inkml:trace contextRef="#ctx0" brushRef="#br1" timeOffset="-19155.9706">4148-47 0,'0'47'16,"0"22"-16,0 1 16,-23 0-16,23 0 15,0 23-15,0 24 16,0 163-16,0-164 16,23 1-16,0-24 15,1-23-15,22 0 16,-23-47-16,1 0 15,22 0-15,-22 1 16,-1-24 0,0 0-1,1 0-15,-1 0 16,23 0-16,24 0 16,0-24-16,-46 24 31</inkml:trace>
          <inkml:trace contextRef="#ctx0" brushRef="#br1" timeOffset="-18608.7118">4661 582 0,'23'0'15,"-23"23"1,23 1 15,-23-1-31,23 0 16,-23 1-16</inkml:trace>
          <inkml:trace contextRef="#ctx0" brushRef="#br1" timeOffset="-18856.6118">4730 1141 0,'0'24'16,"0"22"-16,24 1 15,-24-24-15,23 47 16,-23 0-16,23 0 16,1-24-16,-24 1 15,0-70 32,0-47-47,-24 47 16</inkml:trace>
          <inkml:trace contextRef="#ctx0" brushRef="#br1" timeOffset="-17947.8147">4964 769 0,'0'23'16,"0"23"0,0-22-16,0 22 0,0 1 15,0 0-15,23-1 16,-23 24-16,0 0 16,0 23-16,0-46 15,0 46-15,0-116 110,23-1-95,-23 1-15,23-24 16,1 47-16,-1-46 0,0 46 15,1 0 17,22 23-32,1 24 31,-24-24-15,-23 0-1,0 1-15,23-1 16,-23 0-16,0 1 15,0-1 1,24-23 15</inkml:trace>
        </inkml:traceGroup>
        <inkml:traceGroup>
          <inkml:annotationXML>
            <emma:emma xmlns:emma="http://www.w3.org/2003/04/emma" version="1.0">
              <emma:interpretation id="{159603AE-52F5-4123-B229-2263B5BCEFA7}" emma:medium="tactile" emma:mode="ink">
                <msink:context xmlns:msink="http://schemas.microsoft.com/ink/2010/main" type="inkWord" rotatedBoundingBox="31246,13489 32224,13696 31825,15583 30846,15376"/>
              </emma:interpretation>
              <emma:one-of disjunction-type="recognition" id="oneOf4">
                <emma:interpretation id="interp8" emma:lang="" emma:confidence="0">
                  <emma:literal>d</emma:literal>
                </emma:interpretation>
                <emma:interpretation id="interp9" emma:lang="" emma:confidence="0">
                  <emma:literal>J</emma:literal>
                </emma:interpretation>
                <emma:interpretation id="interp10" emma:lang="" emma:confidence="0">
                  <emma:literal>&amp;</emma:literal>
                </emma:interpretation>
                <emma:interpretation id="interp11" emma:lang="" emma:confidence="0">
                  <emma:literal>•</emma:literal>
                </emma:interpretation>
                <emma:interpretation id="interp12" emma:lang="" emma:confidence="0">
                  <emma:literal>b</emma:literal>
                </emma:interpretation>
              </emma:one-of>
            </emma:emma>
          </inkml:annotationXML>
          <inkml:trace contextRef="#ctx0" brushRef="#br1" timeOffset="-16453.1128">6105 1188 0,'24'23'16,"-24"1"-16,23 69 15,-23-23-15,0-24 16,23 71-16,-23 23 16,0 23-1,0 0-15,0 47 16,0-24-16,0-23 16,0 24-16,-23-48 0,23-22 15,-23-47-15,-1-24 16,1-46-16,-24 0 15,-22-23-15,-118-70 16,117 23-16,-46 0 16,46 23-16,-23 1 15,-1-24-15,24 0 16,47 23-16,23-22 16,0 22-16,47 47 15,23 0-15,23 0 16,23 0-16,1 0 15,-24 0-15,-23 0 16,-23-47-16,-47 1 16,23-24-16,-23 23 15</inkml:trace>
        </inkml:traceGroup>
        <inkml:traceGroup>
          <inkml:annotationXML>
            <emma:emma xmlns:emma="http://www.w3.org/2003/04/emma" version="1.0">
              <emma:interpretation id="{AF4D169F-368C-49C4-8E8E-E7B591AD96E9}" emma:medium="tactile" emma:mode="ink">
                <msink:context xmlns:msink="http://schemas.microsoft.com/ink/2010/main" type="inkWord" rotatedBoundingBox="31434,13481 31961,13592 31825,14235 31298,14123"/>
              </emma:interpretation>
              <emma:one-of disjunction-type="recognition" id="oneOf5">
                <emma:interpretation id="interp13" emma:lang="" emma:confidence="1">
                  <emma:literal/>
                </emma:interpretation>
              </emma:one-of>
            </emma:emma>
          </inkml:annotationXML>
          <inkml:trace contextRef="#ctx0" brushRef="#br1" timeOffset="-17286.0091">5733 1165 0,'-24'46'16,"24"-22"-16,-23 22 0,23 1 16,-23 23-16,23 0 15,0-1-15,0 1 16,0-23-16,23-24 16,0 1-16,70 22 15,-23-46-15,0 0 16,0-23-16,-23-47 15,23 23-15,-47-46 16,24 0-16,-24 23 16,-23 0-16,0 24 15,0-1-15,0 24 16,-23 23 0,23 23-1,-24-23 1,1 23-16,0 1 15,23-1-15,-24 0 16,24 0-16,0 1 16,0-1-16,0 0 15,0 1 1,0-1 0,-23-23 77,0 0-77,23-23-16,-47-1 16,24 1-1,0 0-15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5.29412" units="1/cm"/>
          <inkml:channelProperty channel="Y" name="resolution" value="37.63066" units="1/cm"/>
          <inkml:channelProperty channel="T" name="resolution" value="1" units="1/dev"/>
        </inkml:channelProperties>
      </inkml:inkSource>
      <inkml:timestamp xml:id="ts0" timeString="2016-01-20T13:59:23.824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7202D68-7A26-435B-8907-11B8308029D9}" emma:medium="tactile" emma:mode="ink">
          <msink:context xmlns:msink="http://schemas.microsoft.com/ink/2010/main" type="inkDrawing" rotatedBoundingBox="22884,5266 23313,8006 22425,8145 21997,5404" shapeName="Other"/>
        </emma:interpretation>
      </emma:emma>
    </inkml:annotationXML>
    <inkml:trace contextRef="#ctx0" brushRef="#br0">0 0 0,'23'0'31,"-23"24"-15,24-24-1,-1 0 1,0 23-16,24-23 15,-24 23 1,24-23-16,-24 24 16,47 22-16,-24 1 15,24-24 1,-70 0-16,24-23 16,-1 0-16,-23 24 15,23-24 1,-23 23-1,0 0 1,0 24-16,0-24 16,24 1-16,-24-1 15,0 0-15,0 24 16,0-24-16,-24-23 16,24 23-16,0 1 31,0-1-31,0 0 15,0 1-15,0 22 16,0-23-16,0 24 16,-23 0-16,23-24 15,0 0-15,0 1 16,0 22-16,0-23 0,-23-23 16,23 24-16,0-1 15,23 0 110,0-23-125,70 24 16,-46-1-1,70 24-15,-48-24 16,1-23-16,-23 23 0,23 1 16,-23-1-16,-24-23 15,0 0 1,-23 23 15,-23 0-15,0-23-16,-24 47 15,0-47 1,-23 23-16,47 1 31,0-24-31,-1 0 16,1 0 0,0 0-16,0 0 15,-1 0-15,-22 0 0,22 0 16,1 0-16,46 0 94,1 0-79,-1 0 1,0 0-1,-23 23-15,0 0 32,24-23-32,-24 24 15,23-1-15,0 23 0,0 1 16,1 93-16,-24-70 16,0 0-16,0-24 15,0 48-15,0-48 16,0 24-16,0 0 15,0-23 1,0 22-16,0-22 0,0 0 16,0-1-16,0 24 15,0-23-15,0-24 16,0 0-16,0 24 16,0 0-16,-24-47 31,24 46-31,-23-46 0,-23 0 15,22 0-15,1 0 16,0 0-16,-1 0 16,1 0-16,0 0 31,-1 0-31,1 0 16,0 0-16,0 0 15,-1-23-15,1 23 16,0 0-16,23-23 15,0-1 1,23 24 15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80F6-EADE-4CE8-8306-CB1A6E719D32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B764A-787A-4F5C-ACFF-3D7384B0B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8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Raycasting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B764A-787A-4F5C-ACFF-3D7384B0B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7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7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3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3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2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0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9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8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0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BBEFA-EEA5-4A80-9336-7B3B3FC1A2DA}" type="datetimeFigureOut">
              <a:rPr lang="en-US" smtClean="0"/>
              <a:t>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99F62-8C44-448E-AFDD-236092FB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2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rco.com/IN/why-hurco/success-stories/blog/PublishingImages/nuconvmx42sr%20cutting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3.emf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Surface reconstruction from models for subtractive manufacturing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Bernhard Manfred Gruber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6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intersection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95" y="1327600"/>
            <a:ext cx="3007818" cy="2803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69" y="1302635"/>
            <a:ext cx="3205844" cy="2987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091" y="1187493"/>
            <a:ext cx="3158156" cy="294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06" y="4008883"/>
            <a:ext cx="3057172" cy="2849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52" y="3951373"/>
            <a:ext cx="3180590" cy="2964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25" y="3594229"/>
            <a:ext cx="3502105" cy="32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3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cloud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axis-aligned raycasts</a:t>
            </a:r>
            <a:br>
              <a:rPr lang="en-US" dirty="0" smtClean="0"/>
            </a:br>
            <a:r>
              <a:rPr lang="en-US" dirty="0" smtClean="0"/>
              <a:t>to sample point cloud</a:t>
            </a:r>
          </a:p>
          <a:p>
            <a:r>
              <a:rPr lang="en-US" dirty="0" smtClean="0"/>
              <a:t>same code as dexel image</a:t>
            </a:r>
            <a:br>
              <a:rPr lang="en-US" dirty="0" smtClean="0"/>
            </a:br>
            <a:r>
              <a:rPr lang="en-US" dirty="0" smtClean="0"/>
              <a:t>sampling</a:t>
            </a:r>
            <a:endParaRPr lang="en-US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31" y="1531297"/>
            <a:ext cx="6202960" cy="477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6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pivoting algorithm (BPA)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425" y="1825625"/>
            <a:ext cx="1016914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1472" y="6384022"/>
            <a:ext cx="805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Fausto</a:t>
            </a:r>
            <a:r>
              <a:rPr lang="en-US" dirty="0"/>
              <a:t> </a:t>
            </a:r>
            <a:r>
              <a:rPr lang="en-US" dirty="0" err="1" smtClean="0"/>
              <a:t>Bernardini</a:t>
            </a:r>
            <a:r>
              <a:rPr lang="en-US" dirty="0"/>
              <a:t> </a:t>
            </a:r>
            <a:r>
              <a:rPr lang="en-US" dirty="0" smtClean="0"/>
              <a:t>et.al., </a:t>
            </a:r>
            <a:r>
              <a:rPr lang="en-US" dirty="0"/>
              <a:t>The ball-pivoting algorithm for surface </a:t>
            </a:r>
            <a:r>
              <a:rPr lang="en-US" dirty="0" smtClean="0"/>
              <a:t>reconstruction, 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00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Poisson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5902"/>
            <a:ext cx="10515600" cy="2832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76398" y="5432981"/>
                <a:ext cx="2239203" cy="700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3200" i="1" smtClean="0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m:rPr>
                                  <m:sty m:val="p"/>
                                </m:rPr>
                                <a:rPr lang="el-GR" sz="3200" i="1">
                                  <a:latin typeface="Cambria Math" panose="02040503050406030204" pitchFamily="18" charset="0"/>
                                </a:rPr>
                                <m:t>χ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398" y="5432981"/>
                <a:ext cx="2239203" cy="700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314861" y="4420942"/>
            <a:ext cx="14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isosurface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08692" y="4420942"/>
                <a:ext cx="209756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400" dirty="0" smtClean="0"/>
                  <a:t>oriented points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692" y="4420942"/>
                <a:ext cx="2097562" cy="830997"/>
              </a:xfrm>
              <a:prstGeom prst="rect">
                <a:avLst/>
              </a:prstGeom>
              <a:blipFill>
                <a:blip r:embed="rId4"/>
                <a:stretch>
                  <a:fillRect l="-4348" t="-5839" r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4522" y="4420942"/>
                <a:ext cx="240001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sz="2400" dirty="0"/>
                  <a:t>i</a:t>
                </a:r>
                <a:r>
                  <a:rPr lang="en-US" sz="2400" dirty="0" smtClean="0"/>
                  <a:t>ndicator gradient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22" y="4420942"/>
                <a:ext cx="2400016" cy="830997"/>
              </a:xfrm>
              <a:prstGeom prst="rect">
                <a:avLst/>
              </a:prstGeom>
              <a:blipFill>
                <a:blip r:embed="rId5"/>
                <a:stretch>
                  <a:fillRect l="-4071" t="-5839" r="-3053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840376" y="4420886"/>
                <a:ext cx="129029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indicator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376" y="4420886"/>
                <a:ext cx="1290290" cy="830997"/>
              </a:xfrm>
              <a:prstGeom prst="rect">
                <a:avLst/>
              </a:prstGeom>
              <a:blipFill>
                <a:blip r:embed="rId6"/>
                <a:stretch>
                  <a:fillRect l="-6604" t="-5839" r="-6604" b="-3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263318" y="6366096"/>
            <a:ext cx="586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Michael </a:t>
            </a:r>
            <a:r>
              <a:rPr lang="en-US" dirty="0" err="1" smtClean="0"/>
              <a:t>Kazhdan</a:t>
            </a:r>
            <a:r>
              <a:rPr lang="en-US" dirty="0" smtClean="0"/>
              <a:t> </a:t>
            </a:r>
            <a:r>
              <a:rPr lang="en-US" dirty="0" err="1" smtClean="0"/>
              <a:t>etal</a:t>
            </a:r>
            <a:r>
              <a:rPr lang="en-US" dirty="0" smtClean="0"/>
              <a:t>., Poisson Surface Reconstruction, 2006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7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9135"/>
            <a:ext cx="5181600" cy="2764317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0" y="1825625"/>
            <a:ext cx="49842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42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7" y="1825625"/>
            <a:ext cx="4219786" cy="435133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39331" y="58992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Yongfu</a:t>
            </a:r>
            <a:r>
              <a:rPr lang="en-US" dirty="0"/>
              <a:t> Ren et al.,</a:t>
            </a:r>
            <a:br>
              <a:rPr lang="en-US" dirty="0"/>
            </a:br>
            <a:r>
              <a:rPr lang="en-US" dirty="0"/>
              <a:t>Feature conservation and conversion of Tri-dexel volumetric models to polyhedral surface models for product </a:t>
            </a:r>
            <a:r>
              <a:rPr lang="de-AT" dirty="0"/>
              <a:t>prototyping,</a:t>
            </a:r>
            <a:br>
              <a:rPr lang="de-AT" dirty="0"/>
            </a:br>
            <a:r>
              <a:rPr lang="de-AT" dirty="0"/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66075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6" y="1559152"/>
            <a:ext cx="2895359" cy="2481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40" y="1313538"/>
            <a:ext cx="3181909" cy="2727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41" y="1224721"/>
            <a:ext cx="3189805" cy="2733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6" y="4153565"/>
            <a:ext cx="2895359" cy="2481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93" y="3625240"/>
            <a:ext cx="3443523" cy="2950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184" y="4032585"/>
            <a:ext cx="3177626" cy="27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6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scenes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cylinder_head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84453"/>
            <a:ext cx="5157787" cy="3525831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impeller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75771"/>
            <a:ext cx="5183188" cy="3543195"/>
          </a:xfrm>
        </p:spPr>
      </p:pic>
    </p:spTree>
    <p:extLst>
      <p:ext uri="{BB962C8B-B14F-4D97-AF65-F5344CB8AC3E}">
        <p14:creationId xmlns:p14="http://schemas.microsoft.com/office/powerpoint/2010/main" val="112876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Direct intersection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6" y="1825625"/>
            <a:ext cx="5124308" cy="435133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9" y="1825625"/>
            <a:ext cx="5080002" cy="4351338"/>
          </a:xfrm>
        </p:spPr>
      </p:pic>
      <p:sp>
        <p:nvSpPr>
          <p:cNvPr id="8" name="TextBox 7"/>
          <p:cNvSpPr txBox="1"/>
          <p:nvPr/>
        </p:nvSpPr>
        <p:spPr>
          <a:xfrm>
            <a:off x="4865615" y="1690688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229ms, 149k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89269" y="18140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21s, 1.7M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4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Direct intersection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978"/>
            <a:ext cx="5181600" cy="252063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40978"/>
            <a:ext cx="5181600" cy="2520632"/>
          </a:xfrm>
        </p:spPr>
      </p:pic>
    </p:spTree>
    <p:extLst>
      <p:ext uri="{BB962C8B-B14F-4D97-AF65-F5344CB8AC3E}">
        <p14:creationId xmlns:p14="http://schemas.microsoft.com/office/powerpoint/2010/main" val="18943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Subtractive manufacturing</a:t>
            </a:r>
          </a:p>
          <a:p>
            <a:r>
              <a:rPr lang="en-US" dirty="0" smtClean="0"/>
              <a:t>Previous work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Approaches</a:t>
            </a:r>
          </a:p>
          <a:p>
            <a:r>
              <a:rPr lang="en-US" dirty="0" smtClean="0"/>
              <a:t>Implementations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70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US" dirty="0" smtClean="0"/>
              <a:t>– BPA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14545"/>
            <a:ext cx="5181600" cy="377349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14610"/>
            <a:ext cx="5181600" cy="3773367"/>
          </a:xfrm>
        </p:spPr>
      </p:pic>
      <p:sp>
        <p:nvSpPr>
          <p:cNvPr id="8" name="TextBox 7"/>
          <p:cNvSpPr txBox="1"/>
          <p:nvPr/>
        </p:nvSpPr>
        <p:spPr>
          <a:xfrm>
            <a:off x="4513277" y="187074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4.3s, 1.9M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61072" y="192987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3.7s, 1.5M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5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BPA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9480"/>
            <a:ext cx="5181600" cy="414362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35712"/>
            <a:ext cx="5181600" cy="4131163"/>
          </a:xfrm>
        </p:spPr>
      </p:pic>
    </p:spTree>
    <p:extLst>
      <p:ext uri="{BB962C8B-B14F-4D97-AF65-F5344CB8AC3E}">
        <p14:creationId xmlns:p14="http://schemas.microsoft.com/office/powerpoint/2010/main" val="2508305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US" dirty="0" smtClean="0"/>
              <a:t>– Poisson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618"/>
            <a:ext cx="5181600" cy="3887351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879"/>
            <a:ext cx="5181600" cy="3884829"/>
          </a:xfrm>
        </p:spPr>
      </p:pic>
    </p:spTree>
    <p:extLst>
      <p:ext uri="{BB962C8B-B14F-4D97-AF65-F5344CB8AC3E}">
        <p14:creationId xmlns:p14="http://schemas.microsoft.com/office/powerpoint/2010/main" val="3181198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Poisson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0321"/>
            <a:ext cx="5181600" cy="382194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5992"/>
            <a:ext cx="5181600" cy="3850603"/>
          </a:xfrm>
        </p:spPr>
      </p:pic>
    </p:spTree>
    <p:extLst>
      <p:ext uri="{BB962C8B-B14F-4D97-AF65-F5344CB8AC3E}">
        <p14:creationId xmlns:p14="http://schemas.microsoft.com/office/powerpoint/2010/main" val="1759945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Tri-dexel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87" y="1825625"/>
            <a:ext cx="4999626" cy="4351338"/>
          </a:xfrm>
        </p:spPr>
      </p:pic>
      <p:pic>
        <p:nvPicPr>
          <p:cNvPr id="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2445"/>
            <a:ext cx="5181600" cy="4297698"/>
          </a:xfrm>
        </p:spPr>
      </p:pic>
      <p:sp>
        <p:nvSpPr>
          <p:cNvPr id="10" name="TextBox 9"/>
          <p:cNvSpPr txBox="1"/>
          <p:nvPr/>
        </p:nvSpPr>
        <p:spPr>
          <a:xfrm>
            <a:off x="5167618" y="1690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32s, 3.8M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907086" y="18408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27s, 3.0M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845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Tri-dexel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0529"/>
            <a:ext cx="5181600" cy="408153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388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Direct intersection</a:t>
            </a:r>
          </a:p>
          <a:p>
            <a:pPr lvl="1"/>
            <a:r>
              <a:rPr lang="en-US" dirty="0" smtClean="0"/>
              <a:t>fails due to numeric issues</a:t>
            </a:r>
          </a:p>
          <a:p>
            <a:r>
              <a:rPr lang="en-US" dirty="0" smtClean="0"/>
              <a:t>Ball </a:t>
            </a:r>
            <a:r>
              <a:rPr lang="en-US" dirty="0" smtClean="0"/>
              <a:t>pivoting algorithm</a:t>
            </a:r>
          </a:p>
          <a:p>
            <a:pPr lvl="1"/>
            <a:r>
              <a:rPr lang="en-US" dirty="0" smtClean="0"/>
              <a:t>looses concave features</a:t>
            </a:r>
          </a:p>
          <a:p>
            <a:pPr lvl="1"/>
            <a:r>
              <a:rPr lang="en-US" dirty="0" smtClean="0"/>
              <a:t>does not use normals</a:t>
            </a:r>
          </a:p>
          <a:p>
            <a:pPr lvl="1"/>
            <a:r>
              <a:rPr lang="en-US" dirty="0" smtClean="0"/>
              <a:t>may create holes or role inside</a:t>
            </a:r>
          </a:p>
          <a:p>
            <a:r>
              <a:rPr lang="en-US" dirty="0" smtClean="0"/>
              <a:t>Poisson</a:t>
            </a:r>
          </a:p>
          <a:p>
            <a:pPr lvl="1"/>
            <a:r>
              <a:rPr lang="en-US" dirty="0" smtClean="0"/>
              <a:t>Fitting to imprecise in feature-rich </a:t>
            </a:r>
            <a:r>
              <a:rPr lang="en-US" dirty="0" smtClean="0"/>
              <a:t>regions</a:t>
            </a:r>
          </a:p>
          <a:p>
            <a:r>
              <a:rPr lang="en-US" dirty="0"/>
              <a:t>Tri-dexel</a:t>
            </a:r>
          </a:p>
          <a:p>
            <a:pPr lvl="1"/>
            <a:r>
              <a:rPr lang="en-US" dirty="0"/>
              <a:t>feature reconstruction using normals</a:t>
            </a:r>
          </a:p>
          <a:p>
            <a:pPr lvl="1"/>
            <a:r>
              <a:rPr lang="en-US" dirty="0"/>
              <a:t>feature detection and adaptive resampling (cell slicing)</a:t>
            </a:r>
          </a:p>
          <a:p>
            <a:pPr lvl="1"/>
            <a:r>
              <a:rPr lang="en-US" dirty="0"/>
              <a:t>simple </a:t>
            </a:r>
            <a:r>
              <a:rPr lang="en-US" dirty="0" smtClean="0"/>
              <a:t>parallelization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463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4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6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Resolutions – BPA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890000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00" y="1690688"/>
            <a:ext cx="189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00" y="1690688"/>
            <a:ext cx="189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800" y="1690688"/>
            <a:ext cx="189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3848" y="6010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5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657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40639" y="60065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3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Subtractive manufacturing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67" y="1825625"/>
            <a:ext cx="6484266" cy="4351338"/>
          </a:xfrm>
        </p:spPr>
      </p:pic>
      <p:sp>
        <p:nvSpPr>
          <p:cNvPr id="5" name="TextBox 4"/>
          <p:cNvSpPr txBox="1"/>
          <p:nvPr/>
        </p:nvSpPr>
        <p:spPr>
          <a:xfrm>
            <a:off x="3171161" y="6400801"/>
            <a:ext cx="5849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http://www.hurco.com/IN/why-hurco/success-stories/blog/PublishingImages/nuconvmx42sr%20cutting.JPG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14363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Resolutions – Poisson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920000" cy="43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0" y="1690688"/>
            <a:ext cx="1920000" cy="43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00" y="1690688"/>
            <a:ext cx="19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00" y="1690688"/>
            <a:ext cx="1920000" cy="43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3848" y="6010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905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657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40639" y="60065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34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Resolutions – Tri-dexel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920000" cy="43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0" y="1690688"/>
            <a:ext cx="1920000" cy="43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00" y="1690688"/>
            <a:ext cx="1920000" cy="43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800" y="1690688"/>
            <a:ext cx="1920000" cy="4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73848" y="6010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50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905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65738" y="60148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140639" y="60065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34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Tri-dexel feature reconstruction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68457" y="1793944"/>
            <a:ext cx="8655086" cy="4405554"/>
            <a:chOff x="1376585" y="1793944"/>
            <a:chExt cx="8655086" cy="440555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3809" y="2736721"/>
              <a:ext cx="4405552" cy="252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501351" y="2736722"/>
              <a:ext cx="4405553" cy="25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68894" y="2736721"/>
              <a:ext cx="4405553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51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Subtractive manufacturing simulation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6" y="1655545"/>
            <a:ext cx="715415" cy="4913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9" y="5342022"/>
            <a:ext cx="726004" cy="122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21" y="2033337"/>
            <a:ext cx="4283241" cy="3212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62" y="3049168"/>
            <a:ext cx="4851078" cy="304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3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– VML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8" y="2062035"/>
            <a:ext cx="2357387" cy="1768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35" y="1591122"/>
            <a:ext cx="3025541" cy="2269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6431" r="10758" b="7283"/>
          <a:stretch/>
        </p:blipFill>
        <p:spPr>
          <a:xfrm>
            <a:off x="5878286" y="1989573"/>
            <a:ext cx="2813538" cy="2272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4383"/>
            <a:ext cx="2794535" cy="2095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69" y="4201423"/>
            <a:ext cx="3651183" cy="2738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7264"/>
          <a:stretch/>
        </p:blipFill>
        <p:spPr>
          <a:xfrm>
            <a:off x="5878287" y="4348808"/>
            <a:ext cx="2813538" cy="2443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r="10559"/>
          <a:stretch/>
        </p:blipFill>
        <p:spPr>
          <a:xfrm>
            <a:off x="8899758" y="4348807"/>
            <a:ext cx="2642717" cy="2443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991" r="10588"/>
          <a:stretch/>
        </p:blipFill>
        <p:spPr>
          <a:xfrm>
            <a:off x="8899758" y="1989573"/>
            <a:ext cx="2642716" cy="22727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167123"/>
            <a:ext cx="4290593" cy="668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941638"/>
            <a:ext cx="1885031" cy="7057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572" y="938669"/>
            <a:ext cx="1312956" cy="7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4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VML data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2" y="2420936"/>
            <a:ext cx="3243923" cy="27792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22" y="1004835"/>
            <a:ext cx="3510756" cy="259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1" y="617359"/>
            <a:ext cx="4125517" cy="3094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r="10588"/>
          <a:stretch/>
        </p:blipFill>
        <p:spPr>
          <a:xfrm>
            <a:off x="8759991" y="3820144"/>
            <a:ext cx="3239287" cy="2760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52" y="3711497"/>
            <a:ext cx="4449456" cy="28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4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Extract triangulated surface</a:t>
            </a:r>
            <a:br>
              <a:rPr lang="en-US" dirty="0" smtClean="0"/>
            </a:br>
            <a:r>
              <a:rPr lang="en-US" dirty="0" smtClean="0"/>
              <a:t>from VML data model</a:t>
            </a:r>
          </a:p>
          <a:p>
            <a:r>
              <a:rPr lang="en-US" dirty="0" smtClean="0"/>
              <a:t>Prototypic implementations</a:t>
            </a:r>
          </a:p>
          <a:p>
            <a:r>
              <a:rPr lang="en-US" dirty="0" smtClean="0"/>
              <a:t>Testing on selected scenes</a:t>
            </a:r>
          </a:p>
          <a:p>
            <a:r>
              <a:rPr lang="en-US" dirty="0" smtClean="0"/>
              <a:t>Comparison</a:t>
            </a:r>
          </a:p>
          <a:p>
            <a:pPr marL="457200" lvl="1" indent="0">
              <a:buNone/>
            </a:pPr>
            <a:r>
              <a:rPr lang="en-US" dirty="0" smtClean="0"/>
              <a:t>Runtime, memory, complexity,</a:t>
            </a:r>
            <a:br>
              <a:rPr lang="en-US" dirty="0" smtClean="0"/>
            </a:br>
            <a:r>
              <a:rPr lang="en-US" dirty="0" smtClean="0"/>
              <a:t>errors, numeric stability,</a:t>
            </a:r>
            <a:br>
              <a:rPr lang="en-US" dirty="0" smtClean="0"/>
            </a:br>
            <a:r>
              <a:rPr lang="en-US" dirty="0" smtClean="0"/>
              <a:t>mesh quality, visual quality,</a:t>
            </a:r>
            <a:br>
              <a:rPr lang="en-US" dirty="0" smtClean="0"/>
            </a:br>
            <a:r>
              <a:rPr lang="en-US" dirty="0" smtClean="0"/>
              <a:t>feature conservation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27" y="423652"/>
            <a:ext cx="4449456" cy="286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43" y="3310063"/>
            <a:ext cx="4445040" cy="28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1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 intersection of swept volumes</a:t>
            </a:r>
          </a:p>
          <a:p>
            <a:pPr lvl="1"/>
            <a:r>
              <a:rPr lang="en-US" dirty="0" smtClean="0"/>
              <a:t>Most naïve, theoretically most accurate</a:t>
            </a:r>
          </a:p>
          <a:p>
            <a:r>
              <a:rPr lang="en-US" dirty="0" smtClean="0"/>
              <a:t>Tri-dexel</a:t>
            </a:r>
          </a:p>
          <a:p>
            <a:pPr lvl="1"/>
            <a:r>
              <a:rPr lang="en-US" dirty="0" smtClean="0"/>
              <a:t>Dexel images easy to create using raycast</a:t>
            </a:r>
          </a:p>
          <a:p>
            <a:pPr lvl="1"/>
            <a:r>
              <a:rPr lang="en-US" dirty="0" smtClean="0"/>
              <a:t>Reconstruction from tri-dexel grid</a:t>
            </a:r>
          </a:p>
          <a:p>
            <a:r>
              <a:rPr lang="en-US" dirty="0" smtClean="0"/>
              <a:t>Point cloud based</a:t>
            </a:r>
          </a:p>
          <a:p>
            <a:pPr lvl="1"/>
            <a:r>
              <a:rPr lang="en-US" dirty="0" smtClean="0"/>
              <a:t>Point cloud easy to create using raycast</a:t>
            </a:r>
          </a:p>
          <a:p>
            <a:pPr lvl="1"/>
            <a:r>
              <a:rPr lang="en-US" dirty="0" smtClean="0"/>
              <a:t>Reconstruction using region-growing on points</a:t>
            </a:r>
          </a:p>
          <a:p>
            <a:pPr lvl="1"/>
            <a:r>
              <a:rPr lang="en-US" dirty="0" smtClean="0"/>
              <a:t>Reconstruction using function fitting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961004" y="2969587"/>
              <a:ext cx="739440" cy="3436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9124" y="2957707"/>
                <a:ext cx="763200" cy="34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9077004" y="2080387"/>
              <a:ext cx="2418840" cy="35276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5124" y="2068507"/>
                <a:ext cx="2442600" cy="35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7919244" y="1946107"/>
              <a:ext cx="394560" cy="9658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7364" y="1934227"/>
                <a:ext cx="418320" cy="9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164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intersection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40" y="4181450"/>
            <a:ext cx="5010569" cy="217828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028" y="624586"/>
            <a:ext cx="4472381" cy="3297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22" y="1799153"/>
            <a:ext cx="5352178" cy="29258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6895" y="5083728"/>
            <a:ext cx="5457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Thomas </a:t>
            </a:r>
            <a:r>
              <a:rPr lang="en-US" dirty="0" err="1" smtClean="0"/>
              <a:t>Möller</a:t>
            </a:r>
            <a:r>
              <a:rPr lang="en-US" dirty="0" smtClean="0"/>
              <a:t>, A fast triangle-triangle intersection test, 1997</a:t>
            </a:r>
          </a:p>
          <a:p>
            <a:r>
              <a:rPr lang="en-US" dirty="0" smtClean="0"/>
              <a:t>David </a:t>
            </a:r>
            <a:r>
              <a:rPr lang="en-US" dirty="0"/>
              <a:t>Rosen</a:t>
            </a:r>
            <a:r>
              <a:rPr lang="en-US" dirty="0" smtClean="0"/>
              <a:t>, Seamless </a:t>
            </a:r>
            <a:r>
              <a:rPr lang="en-US" dirty="0"/>
              <a:t>Intersection </a:t>
            </a:r>
            <a:r>
              <a:rPr lang="en-US" dirty="0" smtClean="0"/>
              <a:t>Between Triangle Meshes, 2008</a:t>
            </a:r>
            <a:endParaRPr lang="de-AT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5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273</Words>
  <Application>Microsoft Office PowerPoint</Application>
  <PresentationFormat>Widescreen</PresentationFormat>
  <Paragraphs>100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Surface reconstruction from models for subtractive manufacturing simulation</vt:lpstr>
      <vt:lpstr>Overview</vt:lpstr>
      <vt:lpstr>Subtractive manufacturing</vt:lpstr>
      <vt:lpstr>Subtractive manufacturing simulation</vt:lpstr>
      <vt:lpstr>Previous work – VML</vt:lpstr>
      <vt:lpstr>VML data model</vt:lpstr>
      <vt:lpstr>Problem statement</vt:lpstr>
      <vt:lpstr>Approaches</vt:lpstr>
      <vt:lpstr>Direct intersection</vt:lpstr>
      <vt:lpstr>Direct intersection</vt:lpstr>
      <vt:lpstr>Point cloud based</vt:lpstr>
      <vt:lpstr>Ball pivoting algorithm (BPA)</vt:lpstr>
      <vt:lpstr>Poisson</vt:lpstr>
      <vt:lpstr>Tri-dexel</vt:lpstr>
      <vt:lpstr>Tri-dexel</vt:lpstr>
      <vt:lpstr>Tri-dexel</vt:lpstr>
      <vt:lpstr>Test scenes</vt:lpstr>
      <vt:lpstr>Results – Direct intersection</vt:lpstr>
      <vt:lpstr>Results – Direct intersection</vt:lpstr>
      <vt:lpstr>Results – BPA</vt:lpstr>
      <vt:lpstr>Results – BPA</vt:lpstr>
      <vt:lpstr>Results – Poisson</vt:lpstr>
      <vt:lpstr>Results – Poisson</vt:lpstr>
      <vt:lpstr>Results – Tri-dexel</vt:lpstr>
      <vt:lpstr>Results – Tri-dexel</vt:lpstr>
      <vt:lpstr>Conclusion</vt:lpstr>
      <vt:lpstr>PowerPoint Presentation</vt:lpstr>
      <vt:lpstr>Additional slides</vt:lpstr>
      <vt:lpstr>Resolutions – BPA</vt:lpstr>
      <vt:lpstr>Resolutions – Poisson</vt:lpstr>
      <vt:lpstr>Resolutions – Tri-dexel</vt:lpstr>
      <vt:lpstr>Tri-dexel feature reconstruction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from models for subtractive manufacturing simulation</dc:title>
  <dc:creator>Bernhard Manfred Gruber</dc:creator>
  <cp:lastModifiedBy>Bernhard Manfred Gruber</cp:lastModifiedBy>
  <cp:revision>38</cp:revision>
  <dcterms:created xsi:type="dcterms:W3CDTF">2016-01-20T10:17:20Z</dcterms:created>
  <dcterms:modified xsi:type="dcterms:W3CDTF">2016-01-21T18:57:01Z</dcterms:modified>
</cp:coreProperties>
</file>